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73" r:id="rId7"/>
    <p:sldId id="258" r:id="rId8"/>
    <p:sldId id="274" r:id="rId9"/>
    <p:sldId id="259" r:id="rId10"/>
    <p:sldId id="262" r:id="rId11"/>
    <p:sldId id="276" r:id="rId12"/>
    <p:sldId id="264" r:id="rId13"/>
    <p:sldId id="277" r:id="rId14"/>
    <p:sldId id="263" r:id="rId15"/>
    <p:sldId id="279" r:id="rId16"/>
    <p:sldId id="267" r:id="rId17"/>
    <p:sldId id="268" r:id="rId18"/>
    <p:sldId id="265" r:id="rId19"/>
    <p:sldId id="278" r:id="rId20"/>
    <p:sldId id="260" r:id="rId21"/>
    <p:sldId id="280" r:id="rId22"/>
    <p:sldId id="261" r:id="rId23"/>
    <p:sldId id="266" r:id="rId24"/>
    <p:sldId id="270" r:id="rId25"/>
    <p:sldId id="281" r:id="rId26"/>
    <p:sldId id="269" r:id="rId27"/>
    <p:sldId id="272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478B2-165E-6EFE-6739-9DE29F56277F}" v="2" dt="2020-03-11T15:27:12.957"/>
    <p1510:client id="{1C3FE41B-1047-3E31-4248-19B3761C640F}" v="2810" dt="2020-03-08T22:24:08.143"/>
    <p1510:client id="{3800740A-E78E-F9DA-6477-60F101E1979B}" v="296" dt="2020-03-08T21:17:20.477"/>
    <p1510:client id="{3D8D8DAF-4417-7B1A-121D-97E26E0629A9}" v="147" dt="2020-03-10T13:36:11.521"/>
    <p1510:client id="{8B53E34E-730B-9084-110A-48D307B99E48}" v="25" dt="2020-03-11T18:22:24.656"/>
    <p1510:client id="{9831C51E-B962-459D-8FAE-D24A1D079C52}" v="5234" dt="2020-03-08T22:41:10.094"/>
    <p1510:client id="{A9891BDD-6A09-E3CE-1121-1AA429887998}" v="497" dt="2020-03-10T14:23:48.9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2/29/Postgresql_elephant.svg/1200px-Postgresql_elephant.svg.png" TargetMode="External"/><Relationship Id="rId7" Type="http://schemas.openxmlformats.org/officeDocument/2006/relationships/hyperlink" Target="https://www.tecnologia-informatica.com/wp-content/uploads/2018/02/que-es-el-sistema-binario-1280x720.jpg" TargetMode="External"/><Relationship Id="rId2" Type="http://schemas.openxmlformats.org/officeDocument/2006/relationships/hyperlink" Target="https://www.postgresq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9/94/Text.jpg" TargetMode="External"/><Relationship Id="rId5" Type="http://schemas.openxmlformats.org/officeDocument/2006/relationships/hyperlink" Target="https://www.economiasimple.net/wp-content/uploads/2018/04/mercado-monetario-1200x900.jpg" TargetMode="External"/><Relationship Id="rId4" Type="http://schemas.openxmlformats.org/officeDocument/2006/relationships/hyperlink" Target="https://didacticosarcoiris.cl/tienda/wp-content/uploads/2019/05/JUEGGRE007.jp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err="1">
                <a:solidFill>
                  <a:schemeClr val="bg1"/>
                </a:solidFill>
              </a:rPr>
              <a:t>Postgre</a:t>
            </a:r>
            <a:r>
              <a:rPr lang="en-US" sz="6000" b="1" i="1" err="1">
                <a:solidFill>
                  <a:schemeClr val="bg1"/>
                </a:solidFill>
              </a:rPr>
              <a:t>sql</a:t>
            </a:r>
            <a:endParaRPr lang="en-US" sz="6000" b="1" i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b="1" i="1" err="1">
                <a:solidFill>
                  <a:srgbClr val="7CEBFF"/>
                </a:solidFill>
              </a:rPr>
              <a:t>Tipos</a:t>
            </a:r>
            <a:r>
              <a:rPr lang="en-US" sz="4400" b="1" i="1">
                <a:solidFill>
                  <a:srgbClr val="7CEBFF"/>
                </a:solidFill>
              </a:rPr>
              <a:t> de </a:t>
            </a:r>
            <a:r>
              <a:rPr lang="en-US" sz="4400" b="1" i="1" err="1">
                <a:solidFill>
                  <a:srgbClr val="7CEBFF"/>
                </a:solidFill>
              </a:rPr>
              <a:t>datos</a:t>
            </a:r>
            <a:endParaRPr lang="en-US" sz="4400" b="1" i="1">
              <a:solidFill>
                <a:srgbClr val="7CEBFF"/>
              </a:solidFill>
            </a:endParaRPr>
          </a:p>
        </p:txBody>
      </p:sp>
      <p:pic>
        <p:nvPicPr>
          <p:cNvPr id="4" name="Imagen 4" descr="Imagen que contiene dibujo&#10;&#10;Descripción generada con confianza muy alta">
            <a:extLst>
              <a:ext uri="{FF2B5EF4-FFF2-40B4-BE49-F238E27FC236}">
                <a16:creationId xmlns:a16="http://schemas.microsoft.com/office/drawing/2014/main" id="{982784A7-A0F0-4E44-B353-D1FCE3E10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70" y="1045973"/>
            <a:ext cx="2817813" cy="288088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06595D3-D892-47DF-8AFD-501AC422BDFA}"/>
              </a:ext>
            </a:extLst>
          </p:cNvPr>
          <p:cNvSpPr/>
          <p:nvPr/>
        </p:nvSpPr>
        <p:spPr>
          <a:xfrm>
            <a:off x="7479102" y="815196"/>
            <a:ext cx="3941874" cy="3035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05B38F2-4B5F-4809-8B72-9D2A7DE9715C}"/>
              </a:ext>
            </a:extLst>
          </p:cNvPr>
          <p:cNvSpPr txBox="1">
            <a:spLocks/>
          </p:cNvSpPr>
          <p:nvPr/>
        </p:nvSpPr>
        <p:spPr>
          <a:xfrm>
            <a:off x="7578456" y="981956"/>
            <a:ext cx="2953132" cy="2797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rgbClr val="7CEBFF"/>
                </a:solidFill>
              </a:rPr>
              <a:t>Realizado</a:t>
            </a:r>
            <a:r>
              <a:rPr lang="en-US">
                <a:solidFill>
                  <a:srgbClr val="7CEBFF"/>
                </a:solidFill>
              </a:rPr>
              <a:t> por:</a:t>
            </a:r>
            <a:endParaRPr lang="es-ES">
              <a:solidFill>
                <a:srgbClr val="4590B8"/>
              </a:solidFill>
            </a:endParaRPr>
          </a:p>
          <a:p>
            <a:r>
              <a:rPr lang="es-ES">
                <a:solidFill>
                  <a:srgbClr val="7CEBFF"/>
                </a:solidFill>
              </a:rPr>
              <a:t>Julián Bueno</a:t>
            </a:r>
          </a:p>
          <a:p>
            <a:r>
              <a:rPr lang="es-ES">
                <a:solidFill>
                  <a:srgbClr val="7CEBFF"/>
                </a:solidFill>
              </a:rPr>
              <a:t>Simón Flórez</a:t>
            </a:r>
          </a:p>
          <a:p>
            <a:r>
              <a:rPr lang="es-ES">
                <a:solidFill>
                  <a:srgbClr val="7CEBFF"/>
                </a:solidFill>
              </a:rPr>
              <a:t>Adrián Gutiérrez</a:t>
            </a:r>
          </a:p>
          <a:p>
            <a:r>
              <a:rPr lang="es-ES">
                <a:solidFill>
                  <a:srgbClr val="7CEBFF"/>
                </a:solidFill>
              </a:rPr>
              <a:t>Luca </a:t>
            </a:r>
            <a:r>
              <a:rPr lang="es-ES" err="1">
                <a:solidFill>
                  <a:srgbClr val="7CEBFF"/>
                </a:solidFill>
              </a:rPr>
              <a:t>Saccomanni</a:t>
            </a:r>
          </a:p>
          <a:p>
            <a:endParaRPr lang="es-ES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7BD7E-1DA8-4D10-8EE8-80E0383F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 de caracteres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5D53C568-DF59-44B3-8A86-A6EAADD10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49500"/>
              </p:ext>
            </p:extLst>
          </p:nvPr>
        </p:nvGraphicFramePr>
        <p:xfrm>
          <a:off x="581025" y="2181225"/>
          <a:ext cx="467587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7935">
                  <a:extLst>
                    <a:ext uri="{9D8B030D-6E8A-4147-A177-3AD203B41FA5}">
                      <a16:colId xmlns:a16="http://schemas.microsoft.com/office/drawing/2014/main" val="3887567619"/>
                    </a:ext>
                  </a:extLst>
                </a:gridCol>
                <a:gridCol w="2337935">
                  <a:extLst>
                    <a:ext uri="{9D8B030D-6E8A-4147-A177-3AD203B41FA5}">
                      <a16:colId xmlns:a16="http://schemas.microsoft.com/office/drawing/2014/main" val="2381056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29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character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varying</a:t>
                      </a:r>
                      <a:r>
                        <a:rPr lang="es-ES"/>
                        <a:t>(n), </a:t>
                      </a:r>
                      <a:r>
                        <a:rPr lang="es-ES" err="1"/>
                        <a:t>varchar</a:t>
                      </a:r>
                      <a:r>
                        <a:rPr lang="es-ES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 tamaño variable pero limitado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8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character</a:t>
                      </a:r>
                      <a:r>
                        <a:rPr lang="es-ES"/>
                        <a:t> (n), </a:t>
                      </a:r>
                      <a:r>
                        <a:rPr lang="es-ES" err="1"/>
                        <a:t>char</a:t>
                      </a:r>
                      <a:r>
                        <a:rPr lang="es-ES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 tamaño variable, con espacios en blanco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78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 tamaño variable ilimitado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3357"/>
                  </a:ext>
                </a:extLst>
              </a:tr>
            </a:tbl>
          </a:graphicData>
        </a:graphic>
      </p:graphicFrame>
      <p:pic>
        <p:nvPicPr>
          <p:cNvPr id="3" name="Imagen 4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81B0FEBF-CEE6-467E-9926-B16D1078C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7" t="10487" r="23679" b="15730"/>
          <a:stretch/>
        </p:blipFill>
        <p:spPr>
          <a:xfrm>
            <a:off x="5558286" y="1924606"/>
            <a:ext cx="6223925" cy="47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74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46E23-23F4-4ED5-91EF-7FB27CD3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 de fecha/hora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4E8836DC-5735-45AA-9A91-DA1A9DCF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66" y="2285281"/>
            <a:ext cx="3735237" cy="28050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agen 6" descr="Un reloj en el medio&#10;&#10;Descripción generada con confianza alta">
            <a:extLst>
              <a:ext uri="{FF2B5EF4-FFF2-40B4-BE49-F238E27FC236}">
                <a16:creationId xmlns:a16="http://schemas.microsoft.com/office/drawing/2014/main" id="{8416AE94-9591-42F2-A528-D3F8871E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626" y="3291335"/>
            <a:ext cx="4741652" cy="31651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9498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46E23-23F4-4ED5-91EF-7FB27CD3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 de fecha/hora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6DE9633-B30E-40D6-9130-239D1491D39C}"/>
              </a:ext>
            </a:extLst>
          </p:cNvPr>
          <p:cNvGraphicFramePr>
            <a:graphicFrameLocks noGrp="1"/>
          </p:cNvGraphicFramePr>
          <p:nvPr/>
        </p:nvGraphicFramePr>
        <p:xfrm>
          <a:off x="571579" y="1861389"/>
          <a:ext cx="11076058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866">
                  <a:extLst>
                    <a:ext uri="{9D8B030D-6E8A-4147-A177-3AD203B41FA5}">
                      <a16:colId xmlns:a16="http://schemas.microsoft.com/office/drawing/2014/main" val="3994626797"/>
                    </a:ext>
                  </a:extLst>
                </a:gridCol>
                <a:gridCol w="1261532">
                  <a:extLst>
                    <a:ext uri="{9D8B030D-6E8A-4147-A177-3AD203B41FA5}">
                      <a16:colId xmlns:a16="http://schemas.microsoft.com/office/drawing/2014/main" val="2158239277"/>
                    </a:ext>
                  </a:extLst>
                </a:gridCol>
                <a:gridCol w="2455333">
                  <a:extLst>
                    <a:ext uri="{9D8B030D-6E8A-4147-A177-3AD203B41FA5}">
                      <a16:colId xmlns:a16="http://schemas.microsoft.com/office/drawing/2014/main" val="271364228"/>
                    </a:ext>
                  </a:extLst>
                </a:gridCol>
                <a:gridCol w="1625598">
                  <a:extLst>
                    <a:ext uri="{9D8B030D-6E8A-4147-A177-3AD203B41FA5}">
                      <a16:colId xmlns:a16="http://schemas.microsoft.com/office/drawing/2014/main" val="35125200"/>
                    </a:ext>
                  </a:extLst>
                </a:gridCol>
                <a:gridCol w="1566333">
                  <a:extLst>
                    <a:ext uri="{9D8B030D-6E8A-4147-A177-3AD203B41FA5}">
                      <a16:colId xmlns:a16="http://schemas.microsoft.com/office/drawing/2014/main" val="2074764780"/>
                    </a:ext>
                  </a:extLst>
                </a:gridCol>
                <a:gridCol w="1847396">
                  <a:extLst>
                    <a:ext uri="{9D8B030D-6E8A-4147-A177-3AD203B41FA5}">
                      <a16:colId xmlns:a16="http://schemas.microsoft.com/office/drawing/2014/main" val="3826241927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s-ES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Valor mínimo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Valor máximo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Resolución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6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err="1"/>
                        <a:t>timestamp</a:t>
                      </a:r>
                      <a:r>
                        <a:rPr lang="es-ES" sz="1800" b="0" i="0" u="none" strike="noStrike" noProof="0"/>
                        <a:t> [ (</a:t>
                      </a:r>
                      <a:r>
                        <a:rPr lang="es-ES" sz="1800" b="0" i="1" u="none" strike="noStrike" noProof="0"/>
                        <a:t>p</a:t>
                      </a:r>
                      <a:r>
                        <a:rPr lang="es-ES" sz="1800" b="0" i="0" u="none" strike="noStrike" noProof="0"/>
                        <a:t>) ]         [ </a:t>
                      </a:r>
                      <a:r>
                        <a:rPr lang="es-ES" sz="1800" b="0" i="0" u="none" strike="noStrike" noProof="0" err="1"/>
                        <a:t>without</a:t>
                      </a:r>
                      <a:r>
                        <a:rPr lang="es-ES" sz="1800" b="0" i="0" u="none" strike="noStrike" noProof="0"/>
                        <a:t> time </a:t>
                      </a:r>
                      <a:r>
                        <a:rPr lang="es-ES" sz="1800" b="0" i="0" u="none" strike="noStrike" noProof="0" err="1"/>
                        <a:t>zone</a:t>
                      </a:r>
                      <a:r>
                        <a:rPr lang="es-ES" sz="1800" b="0" i="0" u="none" strike="noStrike" noProof="0"/>
                        <a:t> ]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Fecha y hora (sin zona horaria)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4713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294276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 microsegundo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17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err="1">
                          <a:latin typeface="Gill Sans MT"/>
                        </a:rPr>
                        <a:t>timestamp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 [ (</a:t>
                      </a:r>
                      <a:r>
                        <a:rPr lang="es-ES" sz="1800" b="0" i="1" u="none" strike="noStrike" noProof="0">
                          <a:latin typeface="Gill Sans MT"/>
                        </a:rPr>
                        <a:t>p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) ] </a:t>
                      </a:r>
                      <a:r>
                        <a:rPr lang="es-ES" sz="1800" b="0" i="0" u="none" strike="noStrike" noProof="0" err="1">
                          <a:latin typeface="Gill Sans MT"/>
                        </a:rPr>
                        <a:t>with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 time </a:t>
                      </a:r>
                      <a:r>
                        <a:rPr lang="es-ES" sz="1800" b="0" i="0" u="none" strike="noStrike" noProof="0" err="1">
                          <a:latin typeface="Gill Sans MT"/>
                        </a:rPr>
                        <a:t>zone</a:t>
                      </a:r>
                      <a:endParaRPr lang="es-E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Fecha y hora (con zona horaria)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4713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294276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 microsegundo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Fecha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Fecha (sin hora)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4713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Gill Sans MT"/>
                        </a:rPr>
                        <a:t>5874897 AD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49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Gill Sans MT"/>
                        </a:rPr>
                        <a:t>time [ (</a:t>
                      </a:r>
                      <a:r>
                        <a:rPr lang="es-ES" sz="1800" b="0" i="1" u="none" strike="noStrike" noProof="0">
                          <a:latin typeface="Gill Sans MT"/>
                        </a:rPr>
                        <a:t>p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) ]                 [ </a:t>
                      </a:r>
                      <a:r>
                        <a:rPr lang="es-ES" sz="1800" b="0" i="0" u="none" strike="noStrike" noProof="0" err="1">
                          <a:latin typeface="Gill Sans MT"/>
                        </a:rPr>
                        <a:t>without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 time </a:t>
                      </a:r>
                      <a:r>
                        <a:rPr lang="es-ES" sz="1800" b="0" i="0" u="none" strike="noStrike" noProof="0" err="1">
                          <a:latin typeface="Gill Sans MT"/>
                        </a:rPr>
                        <a:t>zone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 ]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Hora del día (sin fecha)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24:00:00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 microsegundo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11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Gill Sans MT"/>
                        </a:rPr>
                        <a:t>time [ (</a:t>
                      </a:r>
                      <a:r>
                        <a:rPr lang="es-ES" sz="1800" b="0" i="1" u="none" strike="noStrike" noProof="0">
                          <a:latin typeface="Gill Sans MT"/>
                        </a:rPr>
                        <a:t>p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) ] </a:t>
                      </a:r>
                      <a:r>
                        <a:rPr lang="es-ES" sz="1800" b="0" i="0" u="none" strike="noStrike" noProof="0" err="1">
                          <a:latin typeface="Gill Sans MT"/>
                        </a:rPr>
                        <a:t>with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         time </a:t>
                      </a:r>
                      <a:r>
                        <a:rPr lang="es-ES" sz="1800" b="0" i="0" u="none" strike="noStrike" noProof="0" err="1">
                          <a:latin typeface="Gill Sans MT"/>
                        </a:rPr>
                        <a:t>zone</a:t>
                      </a:r>
                      <a:endParaRPr lang="es-E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Hora del día (sin fecha), con zona horaria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Gill Sans MT"/>
                        </a:rPr>
                        <a:t>00:00:00+1459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Gill Sans MT"/>
                        </a:rPr>
                        <a:t>00:00:00-1459</a:t>
                      </a:r>
                    </a:p>
                    <a:p>
                      <a:pPr lvl="0">
                        <a:buNone/>
                      </a:pP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 microsegundo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64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err="1">
                          <a:latin typeface="Gill Sans MT"/>
                        </a:rPr>
                        <a:t>interval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 [ </a:t>
                      </a:r>
                      <a:r>
                        <a:rPr lang="es-ES" sz="1800" b="0" i="1" u="none" strike="noStrike" noProof="0" err="1">
                          <a:latin typeface="Gill Sans MT"/>
                        </a:rPr>
                        <a:t>fields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 ] [ (</a:t>
                      </a:r>
                      <a:r>
                        <a:rPr lang="es-ES" sz="1800" b="0" i="1" u="none" strike="noStrike" noProof="0">
                          <a:latin typeface="Gill Sans MT"/>
                        </a:rPr>
                        <a:t>p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) ]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16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Intervalo de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Gill Sans MT"/>
                        </a:rPr>
                        <a:t>-178000000 años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Gill Sans MT"/>
                        </a:rPr>
                        <a:t>178000000 </a:t>
                      </a:r>
                      <a:r>
                        <a:rPr lang="es-ES" sz="1800" b="0" i="0" u="none" strike="noStrike" noProof="0" err="1">
                          <a:latin typeface="Gill Sans MT"/>
                        </a:rPr>
                        <a:t>years</a:t>
                      </a:r>
                      <a:endParaRPr lang="es-E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 microsegundo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338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9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8EE1AB64-09C8-48C6-833C-C3C009E1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6" y="1245595"/>
            <a:ext cx="6518800" cy="466094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C26A59-308A-403C-A360-41352452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Ejemplos de fecha</a:t>
            </a:r>
          </a:p>
        </p:txBody>
      </p:sp>
    </p:spTree>
    <p:extLst>
      <p:ext uri="{BB962C8B-B14F-4D97-AF65-F5344CB8AC3E}">
        <p14:creationId xmlns:p14="http://schemas.microsoft.com/office/powerpoint/2010/main" val="399384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5F1078BA-D30E-494A-A809-55CB006E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6" y="1367822"/>
            <a:ext cx="6518800" cy="44164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D12B4A-B2D5-4E63-8A1C-FB2CBCB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Ejemplos de hora</a:t>
            </a:r>
          </a:p>
        </p:txBody>
      </p:sp>
    </p:spTree>
    <p:extLst>
      <p:ext uri="{BB962C8B-B14F-4D97-AF65-F5344CB8AC3E}">
        <p14:creationId xmlns:p14="http://schemas.microsoft.com/office/powerpoint/2010/main" val="277107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0C0A5-79D3-4567-9971-BF64F00E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 binarios</a:t>
            </a:r>
          </a:p>
        </p:txBody>
      </p:sp>
      <p:pic>
        <p:nvPicPr>
          <p:cNvPr id="6" name="Imagen 6" descr="Imagen que contiene foto, teclado&#10;&#10;Descripción generada con confianza muy alta">
            <a:extLst>
              <a:ext uri="{FF2B5EF4-FFF2-40B4-BE49-F238E27FC236}">
                <a16:creationId xmlns:a16="http://schemas.microsoft.com/office/drawing/2014/main" id="{612C8D8E-A048-41B0-9CDD-49CB7759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381" y="1920960"/>
            <a:ext cx="11235890" cy="4138378"/>
          </a:xfrm>
        </p:spPr>
      </p:pic>
    </p:spTree>
    <p:extLst>
      <p:ext uri="{BB962C8B-B14F-4D97-AF65-F5344CB8AC3E}">
        <p14:creationId xmlns:p14="http://schemas.microsoft.com/office/powerpoint/2010/main" val="1717804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0C0A5-79D3-4567-9971-BF64F00E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 binarios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D3CA2659-98BF-431B-8FB2-2BB0C02121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2181225"/>
          <a:ext cx="1102994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427">
                  <a:extLst>
                    <a:ext uri="{9D8B030D-6E8A-4147-A177-3AD203B41FA5}">
                      <a16:colId xmlns:a16="http://schemas.microsoft.com/office/drawing/2014/main" val="3133202677"/>
                    </a:ext>
                  </a:extLst>
                </a:gridCol>
                <a:gridCol w="3555999">
                  <a:extLst>
                    <a:ext uri="{9D8B030D-6E8A-4147-A177-3AD203B41FA5}">
                      <a16:colId xmlns:a16="http://schemas.microsoft.com/office/drawing/2014/main" val="3454329113"/>
                    </a:ext>
                  </a:extLst>
                </a:gridCol>
                <a:gridCol w="5768517">
                  <a:extLst>
                    <a:ext uri="{9D8B030D-6E8A-4147-A177-3AD203B41FA5}">
                      <a16:colId xmlns:a16="http://schemas.microsoft.com/office/drawing/2014/main" val="214653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1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bytea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 a 4 bytes + </a:t>
                      </a:r>
                      <a:r>
                        <a:rPr lang="es-ES" err="1"/>
                        <a:t>String</a:t>
                      </a:r>
                      <a:r>
                        <a:rPr lang="es-ES"/>
                        <a:t> binario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String</a:t>
                      </a:r>
                      <a:r>
                        <a:rPr lang="es-ES"/>
                        <a:t> binario de longitud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440736"/>
                  </a:ext>
                </a:extLst>
              </a:tr>
            </a:tbl>
          </a:graphicData>
        </a:graphic>
      </p:graphicFrame>
      <p:pic>
        <p:nvPicPr>
          <p:cNvPr id="3" name="Imagen 4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D0E3903F-FEE6-4D3E-A5CC-ABB22EB1B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51" t="40167" r="21698" b="21757"/>
          <a:stretch/>
        </p:blipFill>
        <p:spPr>
          <a:xfrm>
            <a:off x="583721" y="3175437"/>
            <a:ext cx="7604142" cy="31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9787-592D-4F94-9129-1A5B5D34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 booleano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1CFB86B1-6595-443F-9FAE-38815066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34" y="2083279"/>
            <a:ext cx="6121879" cy="40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0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9787-592D-4F94-9129-1A5B5D34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 booleano</a:t>
            </a: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4198AF25-9CD5-44FC-BDF0-921843E51E2A}"/>
              </a:ext>
            </a:extLst>
          </p:cNvPr>
          <p:cNvGraphicFramePr>
            <a:graphicFrameLocks noGrp="1"/>
          </p:cNvGraphicFramePr>
          <p:nvPr/>
        </p:nvGraphicFramePr>
        <p:xfrm>
          <a:off x="1706881" y="1941576"/>
          <a:ext cx="81686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3302440234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145403887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854882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Nombre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Espacio ocupado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27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Verdadero o Falso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048704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1E0B3A1B-0405-43B4-B916-2017B199AC64}"/>
              </a:ext>
            </a:extLst>
          </p:cNvPr>
          <p:cNvSpPr txBox="1"/>
          <p:nvPr/>
        </p:nvSpPr>
        <p:spPr>
          <a:xfrm>
            <a:off x="584200" y="2827867"/>
            <a:ext cx="40301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Operadores de comparación:</a:t>
            </a:r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30953593-1E89-40F2-BABE-2896704070B7}"/>
              </a:ext>
            </a:extLst>
          </p:cNvPr>
          <p:cNvGraphicFramePr>
            <a:graphicFrameLocks noGrp="1"/>
          </p:cNvGraphicFramePr>
          <p:nvPr/>
        </p:nvGraphicFramePr>
        <p:xfrm>
          <a:off x="1706880" y="3397843"/>
          <a:ext cx="816864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2134808174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575300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3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Menor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64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Mayor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45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Menor o igual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2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Mayor o igual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947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3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&lt;&gt; o 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Distinto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5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34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Captura de pantalla de un celular con letras&#10;&#10;Descripción generada con confianza alta">
            <a:extLst>
              <a:ext uri="{FF2B5EF4-FFF2-40B4-BE49-F238E27FC236}">
                <a16:creationId xmlns:a16="http://schemas.microsoft.com/office/drawing/2014/main" id="{40DFF750-796E-44BC-B3F1-F182EA82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89" y="906606"/>
            <a:ext cx="6142644" cy="51951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83DCE4-01CF-47CA-AD66-C8BB60E4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Predicados de comparación</a:t>
            </a:r>
          </a:p>
        </p:txBody>
      </p:sp>
    </p:spTree>
    <p:extLst>
      <p:ext uri="{BB962C8B-B14F-4D97-AF65-F5344CB8AC3E}">
        <p14:creationId xmlns:p14="http://schemas.microsoft.com/office/powerpoint/2010/main" val="52217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53A45-A69F-47F2-B657-E956853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 numéricos</a:t>
            </a: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D0DF271B-09F7-491F-A920-4E70C8D9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72" y="1934889"/>
            <a:ext cx="11335405" cy="453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7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023C6-6751-4D46-9A0D-29BE1528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 geométricos</a:t>
            </a:r>
          </a:p>
        </p:txBody>
      </p:sp>
      <p:pic>
        <p:nvPicPr>
          <p:cNvPr id="6" name="Imagen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66139C17-568D-42A4-B62C-C4C5EC90A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869" y="1892948"/>
            <a:ext cx="8221355" cy="4612830"/>
          </a:xfrm>
        </p:spPr>
      </p:pic>
    </p:spTree>
    <p:extLst>
      <p:ext uri="{BB962C8B-B14F-4D97-AF65-F5344CB8AC3E}">
        <p14:creationId xmlns:p14="http://schemas.microsoft.com/office/powerpoint/2010/main" val="172070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1E26E-3E67-4E15-A306-198CA9A7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Ejemplos de tipos geométricos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B9C2881D-EF71-4E83-8249-BFC2477CCE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972483"/>
              </p:ext>
            </p:extLst>
          </p:nvPr>
        </p:nvGraphicFramePr>
        <p:xfrm>
          <a:off x="581025" y="2181225"/>
          <a:ext cx="11029948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57">
                  <a:extLst>
                    <a:ext uri="{9D8B030D-6E8A-4147-A177-3AD203B41FA5}">
                      <a16:colId xmlns:a16="http://schemas.microsoft.com/office/drawing/2014/main" val="2041864301"/>
                    </a:ext>
                  </a:extLst>
                </a:gridCol>
                <a:gridCol w="7746091">
                  <a:extLst>
                    <a:ext uri="{9D8B030D-6E8A-4147-A177-3AD203B41FA5}">
                      <a16:colId xmlns:a16="http://schemas.microsoft.com/office/drawing/2014/main" val="2755569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Ejemplo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26091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r>
                        <a:rPr lang="es-ES" err="1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(1, 2)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56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{A, B, C} -&gt; Ecuación </a:t>
                      </a:r>
                      <a:r>
                        <a:rPr lang="es-ES" err="1"/>
                        <a:t>Ax</a:t>
                      </a:r>
                      <a:r>
                        <a:rPr lang="es-ES"/>
                        <a:t> + </a:t>
                      </a:r>
                      <a:r>
                        <a:rPr lang="es-ES" err="1"/>
                        <a:t>By</a:t>
                      </a:r>
                      <a:r>
                        <a:rPr lang="es-ES"/>
                        <a:t> + C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43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lseg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((0, 0), (5, 5)) -&gt; Son dos puntos unidos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3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((1, 2), (4, 5)) -&gt; Caja de x = (4 - 1) y h = (5 - 2)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33400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Gill Sans MT"/>
                        </a:rPr>
                        <a:t>((0, 0), (0, 1), (1, 1), (2, 1), (2, 0), (0, 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810648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r>
                        <a:rPr lang="es-ES" err="1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/>
                        <a:t>[(0, 0), (0, 1), (1, 1), (2, 1)]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7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polygon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/>
                        <a:t>((0, 0), (0, 1), (1, 1), (2, 1), (2, 0), (0, 0))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7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&lt;(0, 0), 2&gt; -&gt; Ecuación x^2 + y^2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114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23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89183-C229-424B-9E1C-45CD35FF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 de dirección de red</a:t>
            </a:r>
          </a:p>
        </p:txBody>
      </p:sp>
      <p:pic>
        <p:nvPicPr>
          <p:cNvPr id="6" name="Imagen 6" descr="Imagen que contiene reloj, monitor&#10;&#10;Descripción generada con confianza muy alta">
            <a:extLst>
              <a:ext uri="{FF2B5EF4-FFF2-40B4-BE49-F238E27FC236}">
                <a16:creationId xmlns:a16="http://schemas.microsoft.com/office/drawing/2014/main" id="{556E18A6-51EC-41F3-BBAF-C9486B359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570" y="2063768"/>
            <a:ext cx="8307237" cy="43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69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89183-C229-424B-9E1C-45CD35FF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 de dirección de red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CE10B28F-6727-43CC-B4D2-5AB486E90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486780"/>
              </p:ext>
            </p:extLst>
          </p:nvPr>
        </p:nvGraphicFramePr>
        <p:xfrm>
          <a:off x="491066" y="1879599"/>
          <a:ext cx="11198011" cy="1872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1799">
                  <a:extLst>
                    <a:ext uri="{9D8B030D-6E8A-4147-A177-3AD203B41FA5}">
                      <a16:colId xmlns:a16="http://schemas.microsoft.com/office/drawing/2014/main" val="1513454458"/>
                    </a:ext>
                  </a:extLst>
                </a:gridCol>
                <a:gridCol w="2722879">
                  <a:extLst>
                    <a:ext uri="{9D8B030D-6E8A-4147-A177-3AD203B41FA5}">
                      <a16:colId xmlns:a16="http://schemas.microsoft.com/office/drawing/2014/main" val="137091073"/>
                    </a:ext>
                  </a:extLst>
                </a:gridCol>
                <a:gridCol w="4233333">
                  <a:extLst>
                    <a:ext uri="{9D8B030D-6E8A-4147-A177-3AD203B41FA5}">
                      <a16:colId xmlns:a16="http://schemas.microsoft.com/office/drawing/2014/main" val="1262414643"/>
                    </a:ext>
                  </a:extLst>
                </a:gridCol>
              </a:tblGrid>
              <a:tr h="389466">
                <a:tc>
                  <a:txBody>
                    <a:bodyPr/>
                    <a:lstStyle/>
                    <a:p>
                      <a:r>
                        <a:rPr lang="es-ES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Espacio ocupado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Descripción</a:t>
                      </a:r>
                      <a:endParaRPr lang="es-E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78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cidr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7 o 19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IPv4 y IPv6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35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inet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7 o 19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IPv4 y IPv6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88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macaddr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6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Dirección MAC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92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macaddr8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Dirección MAC (formato EUI-64)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05118"/>
                  </a:ext>
                </a:extLst>
              </a:tr>
            </a:tbl>
          </a:graphicData>
        </a:graphic>
      </p:graphicFrame>
      <p:pic>
        <p:nvPicPr>
          <p:cNvPr id="3" name="Imagen 4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A7216BCD-9B2A-4120-90F3-4113857D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928" y="3965178"/>
            <a:ext cx="4842294" cy="26226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C3C768F-3FC2-41E3-A0E4-21738DF1AB42}"/>
              </a:ext>
            </a:extLst>
          </p:cNvPr>
          <p:cNvSpPr txBox="1"/>
          <p:nvPr/>
        </p:nvSpPr>
        <p:spPr>
          <a:xfrm>
            <a:off x="2438400" y="3962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Ejemplo recuperado de </a:t>
            </a:r>
            <a:r>
              <a:rPr lang="es-ES" err="1"/>
              <a:t>Xataka</a:t>
            </a:r>
            <a:r>
              <a:rPr lang="es-ES"/>
              <a:t> </a:t>
            </a:r>
            <a:r>
              <a:rPr lang="es-ES" err="1"/>
              <a:t>Basics</a:t>
            </a:r>
            <a:r>
              <a:rPr lang="es-ES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59277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FD28B-86C9-46C9-8155-489FB964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Otros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D8C46B38-9E13-435F-92E8-717AA875B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370495"/>
              </p:ext>
            </p:extLst>
          </p:nvPr>
        </p:nvGraphicFramePr>
        <p:xfrm>
          <a:off x="581025" y="2181225"/>
          <a:ext cx="2340428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214">
                  <a:extLst>
                    <a:ext uri="{9D8B030D-6E8A-4147-A177-3AD203B41FA5}">
                      <a16:colId xmlns:a16="http://schemas.microsoft.com/office/drawing/2014/main" val="1617577415"/>
                    </a:ext>
                  </a:extLst>
                </a:gridCol>
                <a:gridCol w="1170214">
                  <a:extLst>
                    <a:ext uri="{9D8B030D-6E8A-4147-A177-3AD203B41FA5}">
                      <a16:colId xmlns:a16="http://schemas.microsoft.com/office/drawing/2014/main" val="145420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559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tsquery</a:t>
                      </a:r>
                      <a:endParaRPr lang="es-E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Consulta de </a:t>
                      </a:r>
                      <a:r>
                        <a:rPr lang="es-ES" dirty="0" err="1"/>
                        <a:t>busqueda</a:t>
                      </a:r>
                      <a:r>
                        <a:rPr lang="es-ES" dirty="0"/>
                        <a:t> de texto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4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tsvector</a:t>
                      </a:r>
                      <a:endParaRPr lang="es-E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Documento de </a:t>
                      </a:r>
                      <a:r>
                        <a:rPr lang="es-ES" dirty="0" err="1"/>
                        <a:t>busqueda</a:t>
                      </a:r>
                      <a:r>
                        <a:rPr lang="es-ES" dirty="0"/>
                        <a:t> de texto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533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xml</a:t>
                      </a:r>
                      <a:endParaRPr lang="es-E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Datos en 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1259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 err="1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Datos en 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217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380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FD28B-86C9-46C9-8155-489FB964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Bibliografía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0FE3DF7-6509-4639-8EE0-543CB09C5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5" y="1812633"/>
            <a:ext cx="11029615" cy="4492855"/>
          </a:xfrm>
        </p:spPr>
        <p:txBody>
          <a:bodyPr/>
          <a:lstStyle/>
          <a:p>
            <a:pPr marL="305435" indent="-305435"/>
            <a:r>
              <a:rPr lang="es-ES">
                <a:ea typeface="+mn-lt"/>
                <a:cs typeface="+mn-lt"/>
                <a:hlinkClick r:id="rId2"/>
              </a:rPr>
              <a:t>https://www.postgresql.org/</a:t>
            </a:r>
            <a:endParaRPr lang="es-ES">
              <a:ea typeface="+mn-lt"/>
              <a:cs typeface="+mn-lt"/>
            </a:endParaRPr>
          </a:p>
          <a:p>
            <a:pPr marL="305435" indent="-305435"/>
            <a:r>
              <a:rPr lang="es-ES">
                <a:ea typeface="+mn-lt"/>
                <a:cs typeface="+mn-lt"/>
                <a:hlinkClick r:id="rId3"/>
              </a:rPr>
              <a:t>https://upload.wikimedia.org/wikipedia/commons/thumb/2/29/Postgresql_elephant.svg/1200px-Postgresql_elephant.svg.png</a:t>
            </a:r>
            <a:endParaRPr lang="es-ES">
              <a:ea typeface="+mn-lt"/>
              <a:cs typeface="+mn-lt"/>
            </a:endParaRPr>
          </a:p>
          <a:p>
            <a:pPr marL="305435" indent="-305435"/>
            <a:r>
              <a:rPr lang="es-ES">
                <a:ea typeface="+mn-lt"/>
                <a:cs typeface="+mn-lt"/>
                <a:hlinkClick r:id="rId4"/>
              </a:rPr>
              <a:t>https://didacticosarcoiris.cl/tienda/wp-content/uploads/2019/05/JUEGGRE007.jpg</a:t>
            </a:r>
            <a:endParaRPr lang="es-ES">
              <a:ea typeface="+mn-lt"/>
              <a:cs typeface="+mn-lt"/>
            </a:endParaRPr>
          </a:p>
          <a:p>
            <a:pPr marL="305435" indent="-305435"/>
            <a:r>
              <a:rPr lang="es-ES">
                <a:ea typeface="+mn-lt"/>
                <a:cs typeface="+mn-lt"/>
                <a:hlinkClick r:id="rId5"/>
              </a:rPr>
              <a:t>https://www.economiasimple.net/wp-content/uploads/2018/04/mercado-monetario-1200x900.jpg</a:t>
            </a:r>
            <a:endParaRPr lang="es-ES">
              <a:ea typeface="+mn-lt"/>
              <a:cs typeface="+mn-lt"/>
            </a:endParaRPr>
          </a:p>
          <a:p>
            <a:pPr marL="305435" indent="-305435"/>
            <a:r>
              <a:rPr lang="es-ES">
                <a:ea typeface="+mn-lt"/>
                <a:cs typeface="+mn-lt"/>
                <a:hlinkClick r:id="rId6"/>
              </a:rPr>
              <a:t>https://upload.wikimedia.org/wikipedia/commons/9/94/Text.jpg</a:t>
            </a:r>
            <a:endParaRPr lang="es-ES">
              <a:ea typeface="+mn-lt"/>
              <a:cs typeface="+mn-lt"/>
            </a:endParaRPr>
          </a:p>
          <a:p>
            <a:pPr marL="305435" indent="-305435"/>
            <a:r>
              <a:rPr lang="es-ES">
                <a:ea typeface="+mn-lt"/>
                <a:cs typeface="+mn-lt"/>
                <a:hlinkClick r:id="rId7"/>
              </a:rPr>
              <a:t>https://www.tecnologia-informatica.com/wp-content/uploads/2018/02/que-es-el-sistema-binario-1280x720.jpg</a:t>
            </a:r>
            <a:endParaRPr lang="es-ES">
              <a:ea typeface="+mn-lt"/>
              <a:cs typeface="+mn-lt"/>
            </a:endParaRPr>
          </a:p>
          <a:p>
            <a:pPr marL="305435" indent="-305435"/>
            <a:r>
              <a:rPr lang="es-ES">
                <a:ea typeface="+mn-lt"/>
                <a:cs typeface="+mn-lt"/>
              </a:rPr>
              <a:t>https://blog.digilentinc.com/wp-content/uploads/2014/12/boolean-true-false.png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204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53A45-A69F-47F2-B657-E956853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 numéricos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8B5B7821-49B5-42D0-8ED4-4CE76D1BBE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0075" y="1912188"/>
          <a:ext cx="11356481" cy="4348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957">
                  <a:extLst>
                    <a:ext uri="{9D8B030D-6E8A-4147-A177-3AD203B41FA5}">
                      <a16:colId xmlns:a16="http://schemas.microsoft.com/office/drawing/2014/main" val="2244675838"/>
                    </a:ext>
                  </a:extLst>
                </a:gridCol>
                <a:gridCol w="1232876">
                  <a:extLst>
                    <a:ext uri="{9D8B030D-6E8A-4147-A177-3AD203B41FA5}">
                      <a16:colId xmlns:a16="http://schemas.microsoft.com/office/drawing/2014/main" val="448944149"/>
                    </a:ext>
                  </a:extLst>
                </a:gridCol>
                <a:gridCol w="3549201">
                  <a:extLst>
                    <a:ext uri="{9D8B030D-6E8A-4147-A177-3AD203B41FA5}">
                      <a16:colId xmlns:a16="http://schemas.microsoft.com/office/drawing/2014/main" val="2601350768"/>
                    </a:ext>
                  </a:extLst>
                </a:gridCol>
                <a:gridCol w="4762447">
                  <a:extLst>
                    <a:ext uri="{9D8B030D-6E8A-4147-A177-3AD203B41FA5}">
                      <a16:colId xmlns:a16="http://schemas.microsoft.com/office/drawing/2014/main" val="246440248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r>
                        <a:rPr lang="es-ES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Rango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1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smallint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Entero de rango pequeño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[-32768, 32767]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6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Entero 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[-214743648, 2147483647]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70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bigint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Entero de rango grande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Gill Sans MT"/>
                        </a:rPr>
                        <a:t>[-9223372036854775808, 9223372036854775807]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0288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Precisión por usuario, exacto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131072 dígitos antes de la coma, 16383 después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89532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Precisión por usuario, exacto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131072 dígitos antes de la coma, 16383 después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4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Precisión variable, inexacto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6 dígitos decimales de precisión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30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double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latin typeface="Gill Sans MT"/>
                        </a:rPr>
                        <a:t>Precisión variable, inexacto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15 dígitos decimales de precisión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6316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smallserial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Entero pequeño autoincrementado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[1, 32767]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96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serial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Entero autoincrementado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[1, 2147483647]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70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bigserial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Entero grande autoincrementado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[1, 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9223372036854775807</a:t>
                      </a:r>
                      <a:r>
                        <a:rPr lang="es-ES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225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2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53A45-A69F-47F2-B657-E956853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OPERADORES numéricos</a:t>
            </a:r>
          </a:p>
        </p:txBody>
      </p:sp>
      <p:pic>
        <p:nvPicPr>
          <p:cNvPr id="6" name="Imagen 6" descr="Imagen que contiene lego, juguete, caja&#10;&#10;Descripción generada con confianza muy alta">
            <a:extLst>
              <a:ext uri="{FF2B5EF4-FFF2-40B4-BE49-F238E27FC236}">
                <a16:creationId xmlns:a16="http://schemas.microsoft.com/office/drawing/2014/main" id="{577C0083-DED6-4645-87CF-BB24F686B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1188" y="2007968"/>
            <a:ext cx="4397170" cy="4397170"/>
          </a:xfrm>
        </p:spPr>
      </p:pic>
    </p:spTree>
    <p:extLst>
      <p:ext uri="{BB962C8B-B14F-4D97-AF65-F5344CB8AC3E}">
        <p14:creationId xmlns:p14="http://schemas.microsoft.com/office/powerpoint/2010/main" val="411607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53A45-A69F-47F2-B657-E956853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OPERADORES numéricos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8B5B7821-49B5-42D0-8ED4-4CE76D1BBE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2181225"/>
          <a:ext cx="11029929" cy="445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599">
                  <a:extLst>
                    <a:ext uri="{9D8B030D-6E8A-4147-A177-3AD203B41FA5}">
                      <a16:colId xmlns:a16="http://schemas.microsoft.com/office/drawing/2014/main" val="2244675838"/>
                    </a:ext>
                  </a:extLst>
                </a:gridCol>
                <a:gridCol w="3970866">
                  <a:extLst>
                    <a:ext uri="{9D8B030D-6E8A-4147-A177-3AD203B41FA5}">
                      <a16:colId xmlns:a16="http://schemas.microsoft.com/office/drawing/2014/main" val="448944149"/>
                    </a:ext>
                  </a:extLst>
                </a:gridCol>
                <a:gridCol w="2582332">
                  <a:extLst>
                    <a:ext uri="{9D8B030D-6E8A-4147-A177-3AD203B41FA5}">
                      <a16:colId xmlns:a16="http://schemas.microsoft.com/office/drawing/2014/main" val="2601350768"/>
                    </a:ext>
                  </a:extLst>
                </a:gridCol>
                <a:gridCol w="2343132">
                  <a:extLst>
                    <a:ext uri="{9D8B030D-6E8A-4147-A177-3AD203B41FA5}">
                      <a16:colId xmlns:a16="http://schemas.microsoft.com/office/drawing/2014/main" val="246440248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r>
                        <a:rPr lang="es-ES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Descripcion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Ejemplo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1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Suma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 + 3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6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Resta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70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Multiplicacion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 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0288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4 /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89532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Modulo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5 %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4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Potencia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2.0 ^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30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|/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Raiz</a:t>
                      </a:r>
                      <a:r>
                        <a:rPr lang="es-ES"/>
                        <a:t> cuadrada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|/ 25.0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6316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11/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Raiz</a:t>
                      </a:r>
                      <a:r>
                        <a:rPr lang="es-ES"/>
                        <a:t> cubica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11/ 27.0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96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Factorial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 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70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!!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Factorial prefijo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!!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26346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@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Valor absoluto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@ 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225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49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53A45-A69F-47F2-B657-E956853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OPERADORES numéricos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8B5B7821-49B5-42D0-8ED4-4CE76D1BBE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175751"/>
              </p:ext>
            </p:extLst>
          </p:nvPr>
        </p:nvGraphicFramePr>
        <p:xfrm>
          <a:off x="581025" y="2181225"/>
          <a:ext cx="11029929" cy="259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599">
                  <a:extLst>
                    <a:ext uri="{9D8B030D-6E8A-4147-A177-3AD203B41FA5}">
                      <a16:colId xmlns:a16="http://schemas.microsoft.com/office/drawing/2014/main" val="2244675838"/>
                    </a:ext>
                  </a:extLst>
                </a:gridCol>
                <a:gridCol w="3970866">
                  <a:extLst>
                    <a:ext uri="{9D8B030D-6E8A-4147-A177-3AD203B41FA5}">
                      <a16:colId xmlns:a16="http://schemas.microsoft.com/office/drawing/2014/main" val="448944149"/>
                    </a:ext>
                  </a:extLst>
                </a:gridCol>
                <a:gridCol w="2582332">
                  <a:extLst>
                    <a:ext uri="{9D8B030D-6E8A-4147-A177-3AD203B41FA5}">
                      <a16:colId xmlns:a16="http://schemas.microsoft.com/office/drawing/2014/main" val="2601350768"/>
                    </a:ext>
                  </a:extLst>
                </a:gridCol>
                <a:gridCol w="2343132">
                  <a:extLst>
                    <a:ext uri="{9D8B030D-6E8A-4147-A177-3AD203B41FA5}">
                      <a16:colId xmlns:a16="http://schemas.microsoft.com/office/drawing/2014/main" val="2464402481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r>
                        <a:rPr lang="es-ES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Descripción</a:t>
                      </a:r>
                      <a:endParaRPr lang="es-E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Ejemplo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1535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s-ES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Bitwise</a:t>
                      </a:r>
                      <a:r>
                        <a:rPr lang="es-ES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91 &amp;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6848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s-ES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Bitwise</a:t>
                      </a:r>
                      <a:r>
                        <a:rPr lang="es-ES"/>
                        <a:t>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32 |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70377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Bitwise</a:t>
                      </a:r>
                      <a:r>
                        <a:rPr lang="es-ES"/>
                        <a:t> XOR</a:t>
                      </a:r>
                      <a:endParaRPr lang="es-E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17 #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0288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Bitwise</a:t>
                      </a:r>
                      <a:r>
                        <a:rPr lang="es-ES"/>
                        <a:t> NOT</a:t>
                      </a:r>
                      <a:endParaRPr lang="es-E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~1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89532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&lt;&lt;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Bitwise</a:t>
                      </a:r>
                      <a:r>
                        <a:rPr lang="es-ES"/>
                        <a:t> shift </a:t>
                      </a:r>
                      <a:r>
                        <a:rPr lang="es-ES" err="1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1 &lt;&lt;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4945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err="1"/>
                        <a:t>Bitwise</a:t>
                      </a:r>
                      <a:r>
                        <a:rPr lang="es-ES"/>
                        <a:t> shift </a:t>
                      </a:r>
                      <a:r>
                        <a:rPr lang="es-ES" err="1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8 &gt;&gt;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305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704F4-0F85-4299-B476-0264918F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 monetario</a:t>
            </a:r>
          </a:p>
        </p:txBody>
      </p:sp>
      <p:pic>
        <p:nvPicPr>
          <p:cNvPr id="5" name="Imagen 5" descr="Imagen que contiene tabla, interior, comida, plato&#10;&#10;Descripción generada con confianza muy alta">
            <a:extLst>
              <a:ext uri="{FF2B5EF4-FFF2-40B4-BE49-F238E27FC236}">
                <a16:creationId xmlns:a16="http://schemas.microsoft.com/office/drawing/2014/main" id="{A24A8A61-55F1-482C-8782-B5CA388C0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832" y="1950459"/>
            <a:ext cx="11119883" cy="4569698"/>
          </a:xfrm>
        </p:spPr>
      </p:pic>
    </p:spTree>
    <p:extLst>
      <p:ext uri="{BB962C8B-B14F-4D97-AF65-F5344CB8AC3E}">
        <p14:creationId xmlns:p14="http://schemas.microsoft.com/office/powerpoint/2010/main" val="219873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704F4-0F85-4299-B476-0264918F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 monetario</a:t>
            </a: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D429DFDC-3607-4E18-A8C4-018B44CF8A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2181225"/>
          <a:ext cx="110299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4">
                  <a:extLst>
                    <a:ext uri="{9D8B030D-6E8A-4147-A177-3AD203B41FA5}">
                      <a16:colId xmlns:a16="http://schemas.microsoft.com/office/drawing/2014/main" val="3180038189"/>
                    </a:ext>
                  </a:extLst>
                </a:gridCol>
                <a:gridCol w="1995714">
                  <a:extLst>
                    <a:ext uri="{9D8B030D-6E8A-4147-A177-3AD203B41FA5}">
                      <a16:colId xmlns:a16="http://schemas.microsoft.com/office/drawing/2014/main" val="4160400784"/>
                    </a:ext>
                  </a:extLst>
                </a:gridCol>
                <a:gridCol w="2376714">
                  <a:extLst>
                    <a:ext uri="{9D8B030D-6E8A-4147-A177-3AD203B41FA5}">
                      <a16:colId xmlns:a16="http://schemas.microsoft.com/office/drawing/2014/main" val="631128706"/>
                    </a:ext>
                  </a:extLst>
                </a:gridCol>
                <a:gridCol w="5351232">
                  <a:extLst>
                    <a:ext uri="{9D8B030D-6E8A-4147-A177-3AD203B41FA5}">
                      <a16:colId xmlns:a16="http://schemas.microsoft.com/office/drawing/2014/main" val="449916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Rango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3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Cantidad de moneda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[</a:t>
                      </a:r>
                      <a:r>
                        <a:rPr lang="es-ES" sz="1800" b="0" i="0" u="none" strike="noStrike" noProof="0">
                          <a:latin typeface="Gill Sans MT"/>
                        </a:rPr>
                        <a:t>-92233720368547758.08, 92233720368547758.07</a:t>
                      </a:r>
                      <a:r>
                        <a:rPr lang="es-ES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125268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32E1EF4-4B94-4EDE-93FF-2CA948863A1C}"/>
              </a:ext>
            </a:extLst>
          </p:cNvPr>
          <p:cNvSpPr/>
          <p:nvPr/>
        </p:nvSpPr>
        <p:spPr>
          <a:xfrm>
            <a:off x="707366" y="3661912"/>
            <a:ext cx="3134263" cy="690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F11C9D-E6EF-4F3A-82B6-0210EA7C082A}"/>
              </a:ext>
            </a:extLst>
          </p:cNvPr>
          <p:cNvSpPr txBox="1"/>
          <p:nvPr/>
        </p:nvSpPr>
        <p:spPr>
          <a:xfrm>
            <a:off x="839818" y="381593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/>
                </a:solidFill>
              </a:rPr>
              <a:t>Ejemplos de entrada: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1AD1862-D6F9-4CA5-A949-6126163733FC}"/>
              </a:ext>
            </a:extLst>
          </p:cNvPr>
          <p:cNvSpPr txBox="1"/>
          <p:nvPr/>
        </p:nvSpPr>
        <p:spPr>
          <a:xfrm>
            <a:off x="727494" y="4293079"/>
            <a:ext cx="48566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'$1,000.00'.</a:t>
            </a: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SELECT '12.34'::float8::</a:t>
            </a:r>
            <a:r>
              <a:rPr lang="es-ES" err="1">
                <a:ea typeface="+mn-lt"/>
                <a:cs typeface="+mn-lt"/>
              </a:rPr>
              <a:t>numeric</a:t>
            </a:r>
            <a:r>
              <a:rPr lang="es-ES">
                <a:ea typeface="+mn-lt"/>
                <a:cs typeface="+mn-lt"/>
              </a:rPr>
              <a:t>::</a:t>
            </a:r>
            <a:r>
              <a:rPr lang="es-ES" err="1">
                <a:ea typeface="+mn-lt"/>
                <a:cs typeface="+mn-lt"/>
              </a:rPr>
              <a:t>money</a:t>
            </a:r>
            <a:r>
              <a:rPr lang="es-ES">
                <a:ea typeface="+mn-lt"/>
                <a:cs typeface="+mn-lt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418711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7BD7E-1DA8-4D10-8EE8-80E0383F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 de caracteres</a:t>
            </a:r>
          </a:p>
        </p:txBody>
      </p:sp>
      <p:pic>
        <p:nvPicPr>
          <p:cNvPr id="6" name="Imagen 6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B14C9C53-1BB2-4AE7-9C87-2B928F3BB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97" y="2180496"/>
            <a:ext cx="10986026" cy="4382793"/>
          </a:xfrm>
        </p:spPr>
      </p:pic>
    </p:spTree>
    <p:extLst>
      <p:ext uri="{BB962C8B-B14F-4D97-AF65-F5344CB8AC3E}">
        <p14:creationId xmlns:p14="http://schemas.microsoft.com/office/powerpoint/2010/main" val="6420715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1C31AD-A7B7-4945-9E95-3D67796743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AA5B70-631E-4F47-874A-FBE55E5170D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64D6DDB-133E-44E2-B636-39185D690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Panorámica</PresentationFormat>
  <Slides>25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Dividend</vt:lpstr>
      <vt:lpstr>Postgresql</vt:lpstr>
      <vt:lpstr>Tipos numéricos</vt:lpstr>
      <vt:lpstr>Tipos numéricos</vt:lpstr>
      <vt:lpstr>OPERADORES numéricos</vt:lpstr>
      <vt:lpstr>OPERADORES numéricos</vt:lpstr>
      <vt:lpstr>OPERADORES numéricos</vt:lpstr>
      <vt:lpstr>Tipo monetario</vt:lpstr>
      <vt:lpstr>Tipo monetario</vt:lpstr>
      <vt:lpstr>Tipos de caracteres</vt:lpstr>
      <vt:lpstr>Tipos de caracteres</vt:lpstr>
      <vt:lpstr>Tipos de fecha/hora</vt:lpstr>
      <vt:lpstr>Tipos de fecha/hora</vt:lpstr>
      <vt:lpstr>Ejemplos de fecha</vt:lpstr>
      <vt:lpstr>Ejemplos de hora</vt:lpstr>
      <vt:lpstr>Tipo binarios</vt:lpstr>
      <vt:lpstr>Tipo binarios</vt:lpstr>
      <vt:lpstr>Tipo booleano</vt:lpstr>
      <vt:lpstr>Tipo booleano</vt:lpstr>
      <vt:lpstr>Predicados de comparación</vt:lpstr>
      <vt:lpstr>Tipos geométricos</vt:lpstr>
      <vt:lpstr>Ejemplos de tipos geométricos</vt:lpstr>
      <vt:lpstr>Tipos de dirección de red</vt:lpstr>
      <vt:lpstr>Tipos de dirección de red</vt:lpstr>
      <vt:lpstr>Otros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revision>9</cp:revision>
  <dcterms:created xsi:type="dcterms:W3CDTF">2020-03-08T20:50:01Z</dcterms:created>
  <dcterms:modified xsi:type="dcterms:W3CDTF">2020-03-12T21:23:51Z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